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5"/>
  </p:notesMasterIdLst>
  <p:handoutMasterIdLst>
    <p:handoutMasterId r:id="rId26"/>
  </p:handoutMasterIdLst>
  <p:sldIdLst>
    <p:sldId id="1367" r:id="rId3"/>
    <p:sldId id="1467" r:id="rId4"/>
    <p:sldId id="1459" r:id="rId5"/>
    <p:sldId id="1481" r:id="rId6"/>
    <p:sldId id="1470" r:id="rId7"/>
    <p:sldId id="1480" r:id="rId8"/>
    <p:sldId id="1471" r:id="rId9"/>
    <p:sldId id="1472" r:id="rId10"/>
    <p:sldId id="1473" r:id="rId11"/>
    <p:sldId id="1474" r:id="rId12"/>
    <p:sldId id="1475" r:id="rId13"/>
    <p:sldId id="1476" r:id="rId14"/>
    <p:sldId id="1482" r:id="rId15"/>
    <p:sldId id="1477" r:id="rId16"/>
    <p:sldId id="1478" r:id="rId17"/>
    <p:sldId id="1464" r:id="rId18"/>
    <p:sldId id="1479" r:id="rId19"/>
    <p:sldId id="1457" r:id="rId20"/>
    <p:sldId id="1414" r:id="rId21"/>
    <p:sldId id="1468" r:id="rId22"/>
    <p:sldId id="1469" r:id="rId23"/>
    <p:sldId id="1326"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E95C9D-3DD4-45B7-BFD9-4AE9F68B7B97}">
          <p14:sldIdLst>
            <p14:sldId id="1367"/>
            <p14:sldId id="1467"/>
            <p14:sldId id="1459"/>
          </p14:sldIdLst>
        </p14:section>
        <p14:section name="Azure Functions" id="{49C09AD6-AE5C-4F86-B687-E6D2B13EE9A0}">
          <p14:sldIdLst>
            <p14:sldId id="1481"/>
            <p14:sldId id="1470"/>
            <p14:sldId id="1480"/>
            <p14:sldId id="1471"/>
            <p14:sldId id="1472"/>
            <p14:sldId id="1473"/>
            <p14:sldId id="1474"/>
            <p14:sldId id="1475"/>
            <p14:sldId id="1476"/>
          </p14:sldIdLst>
        </p14:section>
        <p14:section name="Anatomy" id="{DA50EEAC-37B9-4766-9415-328D704F1EC9}">
          <p14:sldIdLst>
            <p14:sldId id="1482"/>
            <p14:sldId id="1477"/>
            <p14:sldId id="1478"/>
          </p14:sldIdLst>
        </p14:section>
        <p14:section name="Testing" id="{80552F1C-E03A-49C5-8FF3-5E4BB0096DDF}">
          <p14:sldIdLst>
            <p14:sldId id="1464"/>
            <p14:sldId id="1479"/>
            <p14:sldId id="1457"/>
          </p14:sldIdLst>
        </p14:section>
        <p14:section name="Exit" id="{C1EAA864-0145-4E87-9E21-87FEC5B3D84B}">
          <p14:sldIdLst>
            <p14:sldId id="1414"/>
            <p14:sldId id="1468"/>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2C8C"/>
    <a:srgbClr val="505050"/>
    <a:srgbClr val="00BCF2"/>
    <a:srgbClr val="D2D2D2"/>
    <a:srgbClr val="0078D7"/>
    <a:srgbClr val="32145A"/>
    <a:srgbClr val="008272"/>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70" autoAdjust="0"/>
    <p:restoredTop sz="83881" autoAdjust="0"/>
  </p:normalViewPr>
  <p:slideViewPr>
    <p:cSldViewPr>
      <p:cViewPr varScale="1">
        <p:scale>
          <a:sx n="91" d="100"/>
          <a:sy n="91" d="100"/>
        </p:scale>
        <p:origin x="33" y="117"/>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4/13/2017 7:26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4/13/2017 7:20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4/13/2017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4544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03436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89464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4/13/2017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function,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54682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4/13/2017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4/13/2017 7:20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15902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643027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211665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564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31538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18972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5004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4/13/2017 7:20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5253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azurebootcamp.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zurebootcamp.es/"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Picture 2"/>
          <p:cNvPicPr>
            <a:picLocks noChangeAspect="1"/>
          </p:cNvPicPr>
          <p:nvPr userDrawn="1"/>
        </p:nvPicPr>
        <p:blipFill>
          <a:blip r:embed="rId3"/>
          <a:stretch>
            <a:fillRect/>
          </a:stretch>
        </p:blipFill>
        <p:spPr>
          <a:xfrm>
            <a:off x="2407705" y="925153"/>
            <a:ext cx="7621064" cy="5144218"/>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5416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600" dirty="0">
                <a:gradFill>
                  <a:gsLst>
                    <a:gs pos="0">
                      <a:schemeClr val="tx1"/>
                    </a:gs>
                    <a:gs pos="100000">
                      <a:schemeClr val="tx1"/>
                    </a:gs>
                  </a:gsLst>
                  <a:lin ang="5400000" scaled="0"/>
                </a:gradFill>
                <a:cs typeface="Segoe UI" pitchFamily="34" charset="0"/>
                <a:hlinkClick r:id="rId2"/>
              </a:rPr>
              <a:t>http://azurebootcamp.es</a:t>
            </a:r>
            <a:r>
              <a:rPr lang="en-US" sz="1600"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3"/>
          <a:srcRect l="20767" t="5334" r="20767" b="15138"/>
          <a:stretch/>
        </p:blipFill>
        <p:spPr>
          <a:xfrm>
            <a:off x="2713037" y="373061"/>
            <a:ext cx="7010400" cy="5562601"/>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3"/>
          <p:cNvPicPr>
            <a:picLocks noChangeAspect="1"/>
          </p:cNvPicPr>
          <p:nvPr userDrawn="1"/>
        </p:nvPicPr>
        <p:blipFill>
          <a:blip r:embed="rId3"/>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350837" y="49862"/>
            <a:ext cx="838200" cy="565785"/>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6"/>
          <p:cNvPicPr>
            <a:picLocks noChangeAspect="1"/>
          </p:cNvPicPr>
          <p:nvPr userDrawn="1"/>
        </p:nvPicPr>
        <p:blipFill>
          <a:blip r:embed="rId3"/>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90237" y="5859462"/>
            <a:ext cx="1143483" cy="77185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57246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800" dirty="0">
                <a:solidFill>
                  <a:schemeClr val="bg1"/>
                </a:solidFill>
                <a:cs typeface="Segoe UI" pitchFamily="34" charset="0"/>
                <a:hlinkClick r:id="rId2"/>
              </a:rPr>
              <a:t>http://azurebootcamp.es</a:t>
            </a:r>
            <a:r>
              <a:rPr lang="en-US" sz="1800" dirty="0">
                <a:solidFill>
                  <a:schemeClr val="bg1"/>
                </a:solidFill>
                <a:cs typeface="Segoe UI" pitchFamily="34" charset="0"/>
              </a:rPr>
              <a:t> </a:t>
            </a:r>
          </a:p>
        </p:txBody>
      </p:sp>
      <p:pic>
        <p:nvPicPr>
          <p:cNvPr id="4" name="Picture 3"/>
          <p:cNvPicPr>
            <a:picLocks noChangeAspect="1"/>
          </p:cNvPicPr>
          <p:nvPr userDrawn="1"/>
        </p:nvPicPr>
        <p:blipFill>
          <a:blip r:embed="rId3"/>
          <a:stretch>
            <a:fillRect/>
          </a:stretch>
        </p:blipFill>
        <p:spPr>
          <a:xfrm>
            <a:off x="2865437" y="1058862"/>
            <a:ext cx="7112000" cy="4800600"/>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azurefunctions" TargetMode="External"/><Relationship Id="rId2" Type="http://schemas.openxmlformats.org/officeDocument/2006/relationships/hyperlink" Target="https://github.com/cmendibl3/hasta-la-vista-server" TargetMode="External"/><Relationship Id="rId1" Type="http://schemas.openxmlformats.org/officeDocument/2006/relationships/slideLayout" Target="../slideLayouts/slideLayout8.xml"/><Relationship Id="rId5" Type="http://schemas.openxmlformats.org/officeDocument/2006/relationships/image" Target="../media/image17.jpeg"/><Relationship Id="rId4" Type="http://schemas.openxmlformats.org/officeDocument/2006/relationships/hyperlink" Target="https://twitter.com/cmendibl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US" dirty="0"/>
              <a:t>Azure Functions:</a:t>
            </a:r>
            <a:br>
              <a:rPr lang="en-US" dirty="0"/>
            </a:br>
            <a:r>
              <a:rPr lang="en-US" dirty="0"/>
              <a:t>				Hasta la Vista Server…</a:t>
            </a:r>
          </a:p>
        </p:txBody>
      </p:sp>
      <p:sp>
        <p:nvSpPr>
          <p:cNvPr id="5" name="Text Placeholder 4"/>
          <p:cNvSpPr>
            <a:spLocks noGrp="1"/>
          </p:cNvSpPr>
          <p:nvPr>
            <p:ph type="body" sz="quarter" idx="12"/>
          </p:nvPr>
        </p:nvSpPr>
        <p:spPr>
          <a:xfrm>
            <a:off x="554037" y="3955786"/>
            <a:ext cx="7873999" cy="1828007"/>
          </a:xfrm>
        </p:spPr>
        <p:txBody>
          <a:bodyPr/>
          <a:lstStyle/>
          <a:p>
            <a:r>
              <a:rPr lang="en-US" dirty="0"/>
              <a:t>Carlos Mendible - @cmendibl3</a:t>
            </a:r>
          </a:p>
        </p:txBody>
      </p:sp>
      <p:pic>
        <p:nvPicPr>
          <p:cNvPr id="3" name="Picture 2"/>
          <p:cNvPicPr>
            <a:picLocks noChangeAspect="1"/>
          </p:cNvPicPr>
          <p:nvPr/>
        </p:nvPicPr>
        <p:blipFill>
          <a:blip r:embed="rId2"/>
          <a:stretch>
            <a:fillRect/>
          </a:stretch>
        </p:blipFill>
        <p:spPr>
          <a:xfrm>
            <a:off x="731837" y="4855722"/>
            <a:ext cx="2289053" cy="923546"/>
          </a:xfrm>
          <a:prstGeom prst="rect">
            <a:avLst/>
          </a:prstGeom>
        </p:spPr>
      </p:pic>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4294967295"/>
          </p:nvPr>
        </p:nvSpPr>
        <p:spPr>
          <a:xfrm>
            <a:off x="0" y="1862138"/>
            <a:ext cx="10725150" cy="3743325"/>
          </a:xfrm>
        </p:spPr>
        <p:txBody>
          <a:bodyPr>
            <a:normAutofit fontScale="92500" lnSpcReduction="20000"/>
          </a:bodyPr>
          <a:lstStyle/>
          <a:p>
            <a:pPr marL="701067" indent="-349724"/>
            <a:r>
              <a:rPr lang="en-US" sz="3800" dirty="0">
                <a:gradFill>
                  <a:gsLst>
                    <a:gs pos="1250">
                      <a:schemeClr val="tx2"/>
                    </a:gs>
                    <a:gs pos="99000">
                      <a:schemeClr val="tx2"/>
                    </a:gs>
                  </a:gsLst>
                  <a:lin ang="5400000" scaled="0"/>
                </a:gradFill>
              </a:rPr>
              <a:t>Run at explicitly specified intervals, like every day at 2:00 am using CRON expressions, like “0 */5 * * * *“ (every 5 minutes)</a:t>
            </a:r>
          </a:p>
          <a:p>
            <a:pPr marL="701067" indent="-349724"/>
            <a:r>
              <a:rPr lang="en-US" sz="3800" dirty="0">
                <a:gradFill>
                  <a:gsLst>
                    <a:gs pos="1250">
                      <a:schemeClr val="tx2"/>
                    </a:gs>
                    <a:gs pos="99000">
                      <a:schemeClr val="tx2"/>
                    </a:gs>
                  </a:gsLst>
                  <a:lin ang="5400000" scaled="0"/>
                </a:gradFill>
              </a:rPr>
              <a:t>Can send information to other systems, but typically don’t “return” information, only write to logs</a:t>
            </a:r>
          </a:p>
          <a:p>
            <a:pPr marL="701067" indent="-349724"/>
            <a:r>
              <a:rPr lang="en-US" sz="3800" dirty="0">
                <a:gradFill>
                  <a:gsLst>
                    <a:gs pos="1250">
                      <a:schemeClr val="tx2"/>
                    </a:gs>
                    <a:gs pos="99000">
                      <a:schemeClr val="tx2"/>
                    </a:gs>
                  </a:gsLst>
                  <a:lin ang="5400000" scaled="0"/>
                </a:gradFill>
              </a:rPr>
              <a:t>Great for redundant cleanup and data management</a:t>
            </a:r>
          </a:p>
          <a:p>
            <a:pPr marL="701067" indent="-349724"/>
            <a:r>
              <a:rPr lang="en-US" sz="3800" dirty="0">
                <a:gradFill>
                  <a:gsLst>
                    <a:gs pos="1250">
                      <a:schemeClr val="tx2"/>
                    </a:gs>
                    <a:gs pos="99000">
                      <a:schemeClr val="tx2"/>
                    </a:gs>
                  </a:gsLst>
                  <a:lin ang="5400000" scaled="0"/>
                </a:gradFill>
              </a:rPr>
              <a:t>Great for checking state of services</a:t>
            </a:r>
          </a:p>
          <a:p>
            <a:pPr marL="701067" indent="-349724"/>
            <a:r>
              <a:rPr lang="en-US" sz="3800" dirty="0">
                <a:gradFill>
                  <a:gsLst>
                    <a:gs pos="1250">
                      <a:schemeClr val="tx2"/>
                    </a:gs>
                    <a:gs pos="99000">
                      <a:schemeClr val="tx2"/>
                    </a:gs>
                  </a:gsLst>
                  <a:lin ang="5400000" scaled="0"/>
                </a:gradFill>
              </a:rPr>
              <a:t>Can be combined with other functions</a:t>
            </a:r>
          </a:p>
          <a:p>
            <a:pPr marL="0" indent="0">
              <a:buNone/>
            </a:pPr>
            <a:endParaRPr lang="en-US" dirty="0"/>
          </a:p>
        </p:txBody>
      </p:sp>
    </p:spTree>
    <p:extLst>
      <p:ext uri="{BB962C8B-B14F-4D97-AF65-F5344CB8AC3E}">
        <p14:creationId xmlns:p14="http://schemas.microsoft.com/office/powerpoint/2010/main" val="872393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4294967295"/>
          </p:nvPr>
        </p:nvSpPr>
        <p:spPr>
          <a:xfrm>
            <a:off x="0" y="1862138"/>
            <a:ext cx="10725150" cy="3743325"/>
          </a:xfrm>
        </p:spPr>
        <p:txBody>
          <a:bodyPr>
            <a:normAutofit fontScale="92500" lnSpcReduction="10000"/>
          </a:bodyPr>
          <a:lstStyle/>
          <a:p>
            <a:pPr marL="701067" indent="-349724"/>
            <a:r>
              <a:rPr lang="en-US" sz="3800" dirty="0">
                <a:gradFill>
                  <a:gsLst>
                    <a:gs pos="1250">
                      <a:schemeClr val="tx2"/>
                    </a:gs>
                    <a:gs pos="99000">
                      <a:schemeClr val="tx2"/>
                    </a:gs>
                  </a:gsLst>
                  <a:lin ang="5400000" scaled="0"/>
                </a:gradFill>
              </a:rPr>
              <a:t>Run when triggered by a data event, such as an item being added to a queue or container</a:t>
            </a:r>
          </a:p>
          <a:p>
            <a:pPr marL="701067" indent="-349724"/>
            <a:r>
              <a:rPr lang="en-US" sz="3800" dirty="0">
                <a:gradFill>
                  <a:gsLst>
                    <a:gs pos="1250">
                      <a:schemeClr val="tx2"/>
                    </a:gs>
                    <a:gs pos="99000">
                      <a:schemeClr val="tx2"/>
                    </a:gs>
                  </a:gsLst>
                  <a:lin ang="5400000" scaled="0"/>
                </a:gradFill>
              </a:rPr>
              <a:t>Typically have in and out parameters</a:t>
            </a:r>
          </a:p>
          <a:p>
            <a:pPr marL="701067" indent="-349724"/>
            <a:r>
              <a:rPr lang="en-US" sz="3800" dirty="0">
                <a:gradFill>
                  <a:gsLst>
                    <a:gs pos="1250">
                      <a:schemeClr val="tx2"/>
                    </a:gs>
                    <a:gs pos="99000">
                      <a:schemeClr val="tx2"/>
                    </a:gs>
                  </a:gsLst>
                  <a:lin ang="5400000" scaled="0"/>
                </a:gradFill>
              </a:rPr>
              <a:t>Great for responding to CRUD events</a:t>
            </a:r>
          </a:p>
          <a:p>
            <a:pPr marL="701067" indent="-349724"/>
            <a:r>
              <a:rPr lang="en-US" sz="3800" dirty="0">
                <a:gradFill>
                  <a:gsLst>
                    <a:gs pos="1250">
                      <a:schemeClr val="tx2"/>
                    </a:gs>
                    <a:gs pos="99000">
                      <a:schemeClr val="tx2"/>
                    </a:gs>
                  </a:gsLst>
                  <a:lin ang="5400000" scaled="0"/>
                </a:gradFill>
              </a:rPr>
              <a:t>Great for performing CRUD events</a:t>
            </a:r>
          </a:p>
          <a:p>
            <a:pPr marL="701067" indent="-349724"/>
            <a:r>
              <a:rPr lang="en-US" sz="3800" dirty="0">
                <a:gradFill>
                  <a:gsLst>
                    <a:gs pos="1250">
                      <a:schemeClr val="tx2"/>
                    </a:gs>
                    <a:gs pos="99000">
                      <a:schemeClr val="tx2"/>
                    </a:gs>
                  </a:gsLst>
                  <a:lin ang="5400000" scaled="0"/>
                </a:gradFill>
              </a:rPr>
              <a:t>Great for moving content</a:t>
            </a:r>
          </a:p>
          <a:p>
            <a:pPr marL="701067" indent="-349724"/>
            <a:r>
              <a:rPr lang="en-US" sz="3800" dirty="0">
                <a:gradFill>
                  <a:gsLst>
                    <a:gs pos="1250">
                      <a:schemeClr val="tx2"/>
                    </a:gs>
                    <a:gs pos="99000">
                      <a:schemeClr val="tx2"/>
                    </a:gs>
                  </a:gsLst>
                  <a:lin ang="5400000" scaled="0"/>
                </a:gradFill>
              </a:rPr>
              <a:t>Access data across services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083" y="4245975"/>
            <a:ext cx="2282935" cy="1360047"/>
          </a:xfrm>
          <a:prstGeom prst="rect">
            <a:avLst/>
          </a:prstGeom>
        </p:spPr>
      </p:pic>
    </p:spTree>
    <p:extLst>
      <p:ext uri="{BB962C8B-B14F-4D97-AF65-F5344CB8AC3E}">
        <p14:creationId xmlns:p14="http://schemas.microsoft.com/office/powerpoint/2010/main" val="24422335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4294967295"/>
          </p:nvPr>
        </p:nvSpPr>
        <p:spPr>
          <a:xfrm>
            <a:off x="0" y="1862138"/>
            <a:ext cx="10601325" cy="4495800"/>
          </a:xfrm>
        </p:spPr>
        <p:txBody>
          <a:bodyPr>
            <a:normAutofit fontScale="85000" lnSpcReduction="20000"/>
          </a:bodyPr>
          <a:lstStyle/>
          <a:p>
            <a:pPr marL="701067" indent="-349724"/>
            <a:r>
              <a:rPr lang="en-US" sz="4100" dirty="0">
                <a:gradFill>
                  <a:gsLst>
                    <a:gs pos="1250">
                      <a:schemeClr val="tx2"/>
                    </a:gs>
                    <a:gs pos="99000">
                      <a:schemeClr val="tx2"/>
                    </a:gs>
                  </a:gsLst>
                  <a:lin ang="5400000" scaled="0"/>
                </a:gradFill>
              </a:rPr>
              <a:t>Triggered by events in other services, like GitHub, Team Foundation Services, Office 365, OneDrive, Microsoft PowerApps</a:t>
            </a:r>
          </a:p>
          <a:p>
            <a:pPr marL="701067" indent="-349724"/>
            <a:r>
              <a:rPr lang="en-US" sz="4100" dirty="0">
                <a:gradFill>
                  <a:gsLst>
                    <a:gs pos="1250">
                      <a:schemeClr val="tx2"/>
                    </a:gs>
                    <a:gs pos="99000">
                      <a:schemeClr val="tx2"/>
                    </a:gs>
                  </a:gsLst>
                  <a:lin ang="5400000" scaled="0"/>
                </a:gradFill>
              </a:rPr>
              <a:t>Takes in a request and sends back a response</a:t>
            </a:r>
          </a:p>
          <a:p>
            <a:pPr marL="701067" indent="-349724"/>
            <a:r>
              <a:rPr lang="en-US" sz="4100" dirty="0">
                <a:gradFill>
                  <a:gsLst>
                    <a:gs pos="1250">
                      <a:schemeClr val="tx2"/>
                    </a:gs>
                    <a:gs pos="99000">
                      <a:schemeClr val="tx2"/>
                    </a:gs>
                  </a:gsLst>
                  <a:lin ang="5400000" scaled="0"/>
                </a:gradFill>
              </a:rPr>
              <a:t>Often mimic Web API and legacy web services flows</a:t>
            </a:r>
          </a:p>
          <a:p>
            <a:pPr marL="701067" indent="-349724"/>
            <a:r>
              <a:rPr lang="en-US" sz="4100" dirty="0">
                <a:gradFill>
                  <a:gsLst>
                    <a:gs pos="1250">
                      <a:schemeClr val="tx2"/>
                    </a:gs>
                    <a:gs pos="99000">
                      <a:schemeClr val="tx2"/>
                    </a:gs>
                  </a:gsLst>
                  <a:lin ang="5400000" scaled="0"/>
                </a:gradFill>
              </a:rPr>
              <a:t>Typically need CORS settings managed</a:t>
            </a:r>
          </a:p>
          <a:p>
            <a:pPr marL="701067" indent="-349724"/>
            <a:r>
              <a:rPr lang="en-US" sz="4100" dirty="0">
                <a:gradFill>
                  <a:gsLst>
                    <a:gs pos="1250">
                      <a:schemeClr val="tx2"/>
                    </a:gs>
                    <a:gs pos="99000">
                      <a:schemeClr val="tx2"/>
                    </a:gs>
                  </a:gsLst>
                  <a:lin ang="5400000" scaled="0"/>
                </a:gradFill>
              </a:rPr>
              <a:t>Best for exposing functionality to other apps and services</a:t>
            </a:r>
          </a:p>
          <a:p>
            <a:pPr marL="701067" indent="-349724"/>
            <a:r>
              <a:rPr lang="en-US" sz="4100" dirty="0">
                <a:gradFill>
                  <a:gsLst>
                    <a:gs pos="1250">
                      <a:schemeClr val="tx2"/>
                    </a:gs>
                    <a:gs pos="99000">
                      <a:schemeClr val="tx2"/>
                    </a:gs>
                  </a:gsLst>
                  <a:lin ang="5400000" scaled="0"/>
                </a:gradFill>
              </a:rPr>
              <a:t>Great for building Logic Apps</a:t>
            </a:r>
          </a:p>
          <a:p>
            <a:pPr marL="0" indent="0">
              <a:buNone/>
            </a:pPr>
            <a:endParaRPr lang="en-US" dirty="0"/>
          </a:p>
        </p:txBody>
      </p:sp>
    </p:spTree>
    <p:extLst>
      <p:ext uri="{BB962C8B-B14F-4D97-AF65-F5344CB8AC3E}">
        <p14:creationId xmlns:p14="http://schemas.microsoft.com/office/powerpoint/2010/main" val="37541224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Azure Functions Anatomy and Bindings</a:t>
            </a:r>
          </a:p>
        </p:txBody>
      </p:sp>
    </p:spTree>
    <p:extLst>
      <p:ext uri="{BB962C8B-B14F-4D97-AF65-F5344CB8AC3E}">
        <p14:creationId xmlns:p14="http://schemas.microsoft.com/office/powerpoint/2010/main" val="2481385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72296" y="1861967"/>
            <a:ext cx="3569966" cy="3660217"/>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type="body" sz="quarter" idx="10"/>
          </p:nvPr>
        </p:nvSpPr>
        <p:spPr>
          <a:xfrm>
            <a:off x="274638" y="2072264"/>
            <a:ext cx="7162799" cy="3449919"/>
          </a:xfrm>
        </p:spPr>
        <p:txBody>
          <a:bodyPr>
            <a:normAutofit fontScale="70000" lnSpcReduction="20000"/>
          </a:bodyPr>
          <a:lstStyle/>
          <a:p>
            <a:pPr marL="922843" indent="-571500">
              <a:buFont typeface="Arial" panose="020B0604020202020204" pitchFamily="34" charset="0"/>
              <a:buChar char="•"/>
            </a:pPr>
            <a:r>
              <a:rPr lang="en-US" dirty="0"/>
              <a:t>A “Run” file that containing the function code</a:t>
            </a:r>
          </a:p>
          <a:p>
            <a:pPr marL="922843" indent="-571500">
              <a:buFont typeface="Arial" panose="020B0604020202020204" pitchFamily="34" charset="0"/>
              <a:buChar char="•"/>
            </a:pPr>
            <a:r>
              <a:rPr lang="en-US" dirty="0"/>
              <a:t>A “Function” file containing all service and trigger bindings and parameters</a:t>
            </a:r>
          </a:p>
          <a:p>
            <a:pPr marL="922843" indent="-571500">
              <a:buFont typeface="Arial" panose="020B0604020202020204" pitchFamily="34" charset="0"/>
              <a:buChar char="•"/>
            </a:pPr>
            <a:r>
              <a:rPr lang="en-US" dirty="0"/>
              <a:t>A “Project” file containing project assembly and NuGet package references</a:t>
            </a:r>
          </a:p>
          <a:p>
            <a:pPr marL="922843" indent="-571500">
              <a:buFont typeface="Arial" panose="020B0604020202020204" pitchFamily="34" charset="0"/>
              <a:buChar char="•"/>
            </a:pPr>
            <a:r>
              <a:rPr lang="en-US" dirty="0"/>
              <a:t>App Service settings, such as connection strings and API keys</a:t>
            </a:r>
          </a:p>
          <a:p>
            <a:pPr marL="0" indent="0">
              <a:buNone/>
            </a:pPr>
            <a:endParaRPr lang="en-US" dirty="0"/>
          </a:p>
        </p:txBody>
      </p:sp>
      <p:sp>
        <p:nvSpPr>
          <p:cNvPr id="4" name="Rectangle 3"/>
          <p:cNvSpPr/>
          <p:nvPr/>
        </p:nvSpPr>
        <p:spPr>
          <a:xfrm>
            <a:off x="8154680" y="4258012"/>
            <a:ext cx="2405678" cy="867773"/>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.NET Core and Project references</a:t>
            </a:r>
          </a:p>
        </p:txBody>
      </p:sp>
      <p:sp>
        <p:nvSpPr>
          <p:cNvPr id="5" name="Rectangle 4"/>
          <p:cNvSpPr/>
          <p:nvPr/>
        </p:nvSpPr>
        <p:spPr>
          <a:xfrm>
            <a:off x="8154680" y="3091106"/>
            <a:ext cx="2405679" cy="867774"/>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Function configuration</a:t>
            </a:r>
          </a:p>
        </p:txBody>
      </p:sp>
      <p:sp>
        <p:nvSpPr>
          <p:cNvPr id="6" name="Rectangle 5"/>
          <p:cNvSpPr/>
          <p:nvPr/>
        </p:nvSpPr>
        <p:spPr>
          <a:xfrm>
            <a:off x="8154679" y="2335429"/>
            <a:ext cx="2405678" cy="430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Executable code</a:t>
            </a:r>
          </a:p>
        </p:txBody>
      </p:sp>
    </p:spTree>
    <p:extLst>
      <p:ext uri="{BB962C8B-B14F-4D97-AF65-F5344CB8AC3E}">
        <p14:creationId xmlns:p14="http://schemas.microsoft.com/office/powerpoint/2010/main" val="1701766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nvPr>
        </p:nvGraphicFramePr>
        <p:xfrm>
          <a:off x="892953" y="2677474"/>
          <a:ext cx="10362260" cy="3880294"/>
        </p:xfrm>
        <a:graphic>
          <a:graphicData uri="http://schemas.openxmlformats.org/drawingml/2006/table">
            <a:tbl>
              <a:tblPr firstRow="1" bandRow="1">
                <a:tableStyleId>{5C22544A-7EE6-4342-B048-85BDC9FD1C3A}</a:tableStyleId>
              </a:tblPr>
              <a:tblGrid>
                <a:gridCol w="3113096">
                  <a:extLst>
                    <a:ext uri="{9D8B030D-6E8A-4147-A177-3AD203B41FA5}">
                      <a16:colId xmlns:a16="http://schemas.microsoft.com/office/drawing/2014/main" val="1381631012"/>
                    </a:ext>
                  </a:extLst>
                </a:gridCol>
                <a:gridCol w="3486940">
                  <a:extLst>
                    <a:ext uri="{9D8B030D-6E8A-4147-A177-3AD203B41FA5}">
                      <a16:colId xmlns:a16="http://schemas.microsoft.com/office/drawing/2014/main" val="268957825"/>
                    </a:ext>
                  </a:extLst>
                </a:gridCol>
                <a:gridCol w="1162314">
                  <a:extLst>
                    <a:ext uri="{9D8B030D-6E8A-4147-A177-3AD203B41FA5}">
                      <a16:colId xmlns:a16="http://schemas.microsoft.com/office/drawing/2014/main" val="3697201972"/>
                    </a:ext>
                  </a:extLst>
                </a:gridCol>
                <a:gridCol w="1376423">
                  <a:extLst>
                    <a:ext uri="{9D8B030D-6E8A-4147-A177-3AD203B41FA5}">
                      <a16:colId xmlns:a16="http://schemas.microsoft.com/office/drawing/2014/main" val="1062125523"/>
                    </a:ext>
                  </a:extLst>
                </a:gridCol>
                <a:gridCol w="1223487">
                  <a:extLst>
                    <a:ext uri="{9D8B030D-6E8A-4147-A177-3AD203B41FA5}">
                      <a16:colId xmlns:a16="http://schemas.microsoft.com/office/drawing/2014/main" val="1149894302"/>
                    </a:ext>
                  </a:extLst>
                </a:gridCol>
              </a:tblGrid>
              <a:tr h="341955">
                <a:tc>
                  <a:txBody>
                    <a:bodyPr/>
                    <a:lstStyle/>
                    <a:p>
                      <a:r>
                        <a:rPr lang="en-US" sz="1600" dirty="0"/>
                        <a:t>Type</a:t>
                      </a:r>
                    </a:p>
                  </a:txBody>
                  <a:tcPr marL="93260" marR="93260" marT="46630" marB="46630" anchor="ctr"/>
                </a:tc>
                <a:tc>
                  <a:txBody>
                    <a:bodyPr/>
                    <a:lstStyle/>
                    <a:p>
                      <a:r>
                        <a:rPr lang="en-US" sz="1600"/>
                        <a:t>Service</a:t>
                      </a:r>
                    </a:p>
                  </a:txBody>
                  <a:tcPr marL="93260" marR="93260" marT="46630" marB="46630" anchor="ctr"/>
                </a:tc>
                <a:tc>
                  <a:txBody>
                    <a:bodyPr/>
                    <a:lstStyle/>
                    <a:p>
                      <a:pPr algn="ctr"/>
                      <a:r>
                        <a:rPr lang="en-US" sz="1600" dirty="0"/>
                        <a:t>Trigger</a:t>
                      </a:r>
                    </a:p>
                  </a:txBody>
                  <a:tcPr marL="93260" marR="93260" marT="46630" marB="46630" anchor="ctr"/>
                </a:tc>
                <a:tc>
                  <a:txBody>
                    <a:bodyPr/>
                    <a:lstStyle/>
                    <a:p>
                      <a:pPr algn="ctr"/>
                      <a:r>
                        <a:rPr lang="en-US" sz="1600"/>
                        <a:t>Input</a:t>
                      </a:r>
                    </a:p>
                  </a:txBody>
                  <a:tcPr marL="93260" marR="93260" marT="46630" marB="46630" anchor="ctr"/>
                </a:tc>
                <a:tc>
                  <a:txBody>
                    <a:bodyPr/>
                    <a:lstStyle/>
                    <a:p>
                      <a:pPr algn="ctr"/>
                      <a:r>
                        <a:rPr lang="en-US" sz="1600"/>
                        <a:t>Output</a:t>
                      </a:r>
                    </a:p>
                  </a:txBody>
                  <a:tcPr marL="93260" marR="93260" marT="46630" marB="46630" anchor="ctr"/>
                </a:tc>
                <a:extLst>
                  <a:ext uri="{0D108BD9-81ED-4DB2-BD59-A6C34878D82A}">
                    <a16:rowId xmlns:a16="http://schemas.microsoft.com/office/drawing/2014/main" val="2204649050"/>
                  </a:ext>
                </a:extLst>
              </a:tr>
              <a:tr h="341955">
                <a:tc>
                  <a:txBody>
                    <a:bodyPr/>
                    <a:lstStyle/>
                    <a:p>
                      <a:r>
                        <a:rPr lang="en-US" sz="1600" dirty="0"/>
                        <a:t>Schedule</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endParaRPr lang="en-US" sz="1600"/>
                    </a:p>
                  </a:txBody>
                  <a:tcPr marL="93260" marR="93260" marT="46630" marB="46630" anchor="ctr"/>
                </a:tc>
                <a:extLst>
                  <a:ext uri="{0D108BD9-81ED-4DB2-BD59-A6C34878D82A}">
                    <a16:rowId xmlns:a16="http://schemas.microsoft.com/office/drawing/2014/main" val="4239000174"/>
                  </a:ext>
                </a:extLst>
              </a:tr>
              <a:tr h="457141">
                <a:tc>
                  <a:txBody>
                    <a:bodyPr/>
                    <a:lstStyle/>
                    <a:p>
                      <a:r>
                        <a:rPr lang="en-US" sz="1600" dirty="0"/>
                        <a:t>HTTP (REST or </a:t>
                      </a:r>
                      <a:r>
                        <a:rPr lang="en-US" sz="1600" dirty="0" err="1"/>
                        <a:t>webhook</a:t>
                      </a:r>
                      <a:r>
                        <a:rPr lang="en-US" sz="1600" dirty="0"/>
                        <a:t>)</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a:t>✔*</a:t>
                      </a:r>
                    </a:p>
                  </a:txBody>
                  <a:tcPr marL="93260" marR="93260" marT="46630" marB="46630" anchor="ctr"/>
                </a:tc>
                <a:extLst>
                  <a:ext uri="{0D108BD9-81ED-4DB2-BD59-A6C34878D82A}">
                    <a16:rowId xmlns:a16="http://schemas.microsoft.com/office/drawing/2014/main" val="900705094"/>
                  </a:ext>
                </a:extLst>
              </a:tr>
              <a:tr h="341955">
                <a:tc>
                  <a:txBody>
                    <a:bodyPr/>
                    <a:lstStyle/>
                    <a:p>
                      <a:r>
                        <a:rPr lang="en-US" sz="1600"/>
                        <a:t>Blob Storage</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671749842"/>
                  </a:ext>
                </a:extLst>
              </a:tr>
              <a:tr h="341955">
                <a:tc>
                  <a:txBody>
                    <a:bodyPr/>
                    <a:lstStyle/>
                    <a:p>
                      <a:r>
                        <a:rPr lang="en-US" sz="1600"/>
                        <a:t>Events</a:t>
                      </a:r>
                    </a:p>
                  </a:txBody>
                  <a:tcPr marL="93260" marR="93260" marT="46630" marB="46630" anchor="ctr"/>
                </a:tc>
                <a:tc>
                  <a:txBody>
                    <a:bodyPr/>
                    <a:lstStyle/>
                    <a:p>
                      <a:r>
                        <a:rPr lang="en-US" sz="1600" dirty="0"/>
                        <a:t>Azure Event Hubs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468464882"/>
                  </a:ext>
                </a:extLst>
              </a:tr>
              <a:tr h="341955">
                <a:tc>
                  <a:txBody>
                    <a:bodyPr/>
                    <a:lstStyle/>
                    <a:p>
                      <a:r>
                        <a:rPr lang="en-US" sz="1600"/>
                        <a:t>Queues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3075698797"/>
                  </a:ext>
                </a:extLst>
              </a:tr>
              <a:tr h="341955">
                <a:tc>
                  <a:txBody>
                    <a:bodyPr/>
                    <a:lstStyle/>
                    <a:p>
                      <a:r>
                        <a:rPr lang="en-US" sz="1600"/>
                        <a:t>Tables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916531532"/>
                  </a:ext>
                </a:extLst>
              </a:tr>
              <a:tr h="457141">
                <a:tc>
                  <a:txBody>
                    <a:bodyPr/>
                    <a:lstStyle/>
                    <a:p>
                      <a:r>
                        <a:rPr lang="en-US" sz="1600"/>
                        <a:t>Tables</a:t>
                      </a:r>
                    </a:p>
                  </a:txBody>
                  <a:tcPr marL="93260" marR="93260" marT="46630" marB="46630" anchor="ctr"/>
                </a:tc>
                <a:tc>
                  <a:txBody>
                    <a:bodyPr/>
                    <a:lstStyle/>
                    <a:p>
                      <a:r>
                        <a:rPr lang="en-US" sz="1600"/>
                        <a:t>Azure Mobile Apps</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2601799188"/>
                  </a:ext>
                </a:extLst>
              </a:tr>
              <a:tr h="457141">
                <a:tc>
                  <a:txBody>
                    <a:bodyPr/>
                    <a:lstStyle/>
                    <a:p>
                      <a:r>
                        <a:rPr lang="en-US" sz="1600"/>
                        <a:t>No-SQL DB</a:t>
                      </a:r>
                    </a:p>
                  </a:txBody>
                  <a:tcPr marL="93260" marR="93260" marT="46630" marB="46630" anchor="ctr"/>
                </a:tc>
                <a:tc>
                  <a:txBody>
                    <a:bodyPr/>
                    <a:lstStyle/>
                    <a:p>
                      <a:r>
                        <a:rPr lang="en-US" sz="1600"/>
                        <a:t>Azure DocumentDB</a:t>
                      </a:r>
                    </a:p>
                  </a:txBody>
                  <a:tcPr marL="93260" marR="93260" marT="46630" marB="46630" anchor="ctr"/>
                </a:tc>
                <a:tc>
                  <a:txBody>
                    <a:bodyPr/>
                    <a:lstStyle/>
                    <a:p>
                      <a:pPr algn="ctr"/>
                      <a:endParaRPr lang="en-US" sz="160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761236402"/>
                  </a:ext>
                </a:extLst>
              </a:tr>
              <a:tr h="457141">
                <a:tc>
                  <a:txBody>
                    <a:bodyPr/>
                    <a:lstStyle/>
                    <a:p>
                      <a:r>
                        <a:rPr lang="en-US" sz="1600"/>
                        <a:t>Push Notifications</a:t>
                      </a:r>
                    </a:p>
                  </a:txBody>
                  <a:tcPr marL="93260" marR="93260" marT="46630" marB="46630" anchor="ctr"/>
                </a:tc>
                <a:tc>
                  <a:txBody>
                    <a:bodyPr/>
                    <a:lstStyle/>
                    <a:p>
                      <a:r>
                        <a:rPr lang="en-US" sz="1600"/>
                        <a:t>Azure Notification Hubs</a:t>
                      </a:r>
                    </a:p>
                  </a:txBody>
                  <a:tcPr marL="93260" marR="93260" marT="46630" marB="46630" anchor="ctr"/>
                </a:tc>
                <a:tc>
                  <a:txBody>
                    <a:bodyPr/>
                    <a:lstStyle/>
                    <a:p>
                      <a:pPr algn="ctr"/>
                      <a:endParaRPr lang="en-US" sz="1600"/>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1"/>
          </p:nvPr>
        </p:nvSpPr>
        <p:spPr>
          <a:xfrm>
            <a:off x="855767" y="1135062"/>
            <a:ext cx="10436634" cy="815506"/>
          </a:xfrm>
        </p:spPr>
        <p:txBody>
          <a:bodyPr>
            <a:noAutofit/>
          </a:bodyPr>
          <a:lstStyle/>
          <a:p>
            <a:pPr marL="0" indent="0">
              <a:buNone/>
            </a:pPr>
            <a:r>
              <a:rPr lang="en-US" sz="3500" dirty="0">
                <a:gradFill>
                  <a:gsLst>
                    <a:gs pos="1250">
                      <a:schemeClr val="tx2"/>
                    </a:gs>
                    <a:gs pos="99000">
                      <a:schemeClr val="tx2"/>
                    </a:gs>
                  </a:gsLst>
                  <a:lin ang="5400000" scaled="0"/>
                </a:gradFill>
              </a:rPr>
              <a:t>Bindings serve as the basis for all connections to and from a function. Many bindings can be “bi-directional” as well.</a:t>
            </a:r>
          </a:p>
        </p:txBody>
      </p:sp>
    </p:spTree>
    <p:extLst>
      <p:ext uri="{BB962C8B-B14F-4D97-AF65-F5344CB8AC3E}">
        <p14:creationId xmlns:p14="http://schemas.microsoft.com/office/powerpoint/2010/main" val="848951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Testing Azure Functions</a:t>
            </a:r>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type="body" sz="quarter" idx="10"/>
          </p:nvPr>
        </p:nvSpPr>
        <p:spPr>
          <a:xfrm>
            <a:off x="274638" y="2072264"/>
            <a:ext cx="5943599" cy="3563467"/>
          </a:xfrm>
        </p:spPr>
        <p:txBody>
          <a:bodyPr>
            <a:normAutofit fontScale="77500" lnSpcReduction="20000"/>
          </a:bodyPr>
          <a:lstStyle/>
          <a:p>
            <a:pPr marL="922843" indent="-571500">
              <a:buFont typeface="Arial" panose="020B0604020202020204" pitchFamily="34" charset="0"/>
              <a:buChar char="•"/>
            </a:pPr>
            <a:r>
              <a:rPr lang="en-US" dirty="0"/>
              <a:t>Command-line tools</a:t>
            </a:r>
          </a:p>
          <a:p>
            <a:pPr marL="922843" indent="-571500">
              <a:buFont typeface="Arial" panose="020B0604020202020204" pitchFamily="34" charset="0"/>
              <a:buChar char="•"/>
            </a:pPr>
            <a:r>
              <a:rPr lang="en-US" dirty="0"/>
              <a:t>3</a:t>
            </a:r>
            <a:r>
              <a:rPr lang="en-US" baseline="30000" dirty="0"/>
              <a:t>rd</a:t>
            </a:r>
            <a:r>
              <a:rPr lang="en-US" dirty="0"/>
              <a:t> party products such as Postman and Swagger</a:t>
            </a:r>
          </a:p>
          <a:p>
            <a:pPr marL="922843" indent="-571500">
              <a:buFont typeface="Arial" panose="020B0604020202020204" pitchFamily="34" charset="0"/>
              <a:buChar char="•"/>
            </a:pPr>
            <a:r>
              <a:rPr lang="en-US" dirty="0"/>
              <a:t>Direct web calls via </a:t>
            </a:r>
            <a:r>
              <a:rPr lang="en-US" dirty="0" err="1"/>
              <a:t>cURL</a:t>
            </a:r>
            <a:endParaRPr lang="en-US" dirty="0"/>
          </a:p>
          <a:p>
            <a:pPr marL="922843" indent="-571500">
              <a:buFont typeface="Arial" panose="020B0604020202020204" pitchFamily="34" charset="0"/>
              <a:buChar char="•"/>
            </a:pPr>
            <a:r>
              <a:rPr lang="en-US" dirty="0"/>
              <a:t>Nested functions</a:t>
            </a:r>
          </a:p>
          <a:p>
            <a:pPr marL="922843" indent="-571500">
              <a:buFont typeface="Arial" panose="020B0604020202020204" pitchFamily="34" charset="0"/>
              <a:buChar char="•"/>
            </a:pPr>
            <a:r>
              <a:rPr lang="en-US" dirty="0"/>
              <a:t>Microsoft Azure Storage Explorer</a:t>
            </a:r>
          </a:p>
          <a:p>
            <a:pPr marL="922843" indent="-571500">
              <a:buFont typeface="Arial" panose="020B0604020202020204" pitchFamily="34" charset="0"/>
              <a:buChar char="•"/>
            </a:pPr>
            <a:r>
              <a:rPr lang="en-US" dirty="0"/>
              <a:t>Visual Studio Cloud Explorer</a:t>
            </a:r>
          </a:p>
          <a:p>
            <a:pPr marL="701067" indent="-349724"/>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6201245" y="1954989"/>
            <a:ext cx="5325643" cy="3680743"/>
          </a:xfrm>
          <a:prstGeom prst="rect">
            <a:avLst/>
          </a:prstGeom>
        </p:spPr>
      </p:pic>
    </p:spTree>
    <p:extLst>
      <p:ext uri="{BB962C8B-B14F-4D97-AF65-F5344CB8AC3E}">
        <p14:creationId xmlns:p14="http://schemas.microsoft.com/office/powerpoint/2010/main" val="11569895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Demo</a:t>
            </a:r>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8762999" cy="3071610"/>
          </a:xfrm>
        </p:spPr>
        <p:txBody>
          <a:bodyPr/>
          <a:lstStyle/>
          <a:p>
            <a:r>
              <a:rPr lang="en-US" sz="2800" dirty="0"/>
              <a:t>Azure Functions Samples @ </a:t>
            </a:r>
            <a:r>
              <a:rPr lang="en-US" sz="2800" dirty="0">
                <a:hlinkClick r:id="rId2"/>
              </a:rPr>
              <a:t>https://github.com/cmendibl3/hasta-la-vista-server</a:t>
            </a:r>
            <a:endParaRPr lang="en-US" sz="2800" dirty="0"/>
          </a:p>
          <a:p>
            <a:r>
              <a:rPr lang="en-US" sz="2800" dirty="0"/>
              <a:t>Connect with </a:t>
            </a:r>
            <a:r>
              <a:rPr lang="en-US" sz="2800" dirty="0">
                <a:hlinkClick r:id="rId3"/>
              </a:rPr>
              <a:t>@</a:t>
            </a:r>
            <a:r>
              <a:rPr lang="en-US" sz="2800" dirty="0" err="1">
                <a:hlinkClick r:id="rId3"/>
              </a:rPr>
              <a:t>AzureFunctions</a:t>
            </a:r>
            <a:endParaRPr lang="en-US" sz="2800" dirty="0"/>
          </a:p>
          <a:p>
            <a:r>
              <a:rPr lang="en-US" sz="2800" dirty="0"/>
              <a:t>Connect with </a:t>
            </a:r>
            <a:r>
              <a:rPr lang="en-US" sz="2800" dirty="0">
                <a:hlinkClick r:id="rId4"/>
              </a:rPr>
              <a:t>@cmendibl3</a:t>
            </a:r>
            <a:endParaRPr lang="en-US" sz="2800" dirty="0"/>
          </a:p>
        </p:txBody>
      </p:sp>
      <p:sp>
        <p:nvSpPr>
          <p:cNvPr id="2" name="Title 1"/>
          <p:cNvSpPr>
            <a:spLocks noGrp="1"/>
          </p:cNvSpPr>
          <p:nvPr>
            <p:ph type="title"/>
          </p:nvPr>
        </p:nvSpPr>
        <p:spPr/>
        <p:txBody>
          <a:bodyPr/>
          <a:lstStyle/>
          <a:p>
            <a:r>
              <a:rPr lang="en-US" dirty="0"/>
              <a:t>Call to Action</a:t>
            </a:r>
          </a:p>
        </p:txBody>
      </p:sp>
      <p:pic>
        <p:nvPicPr>
          <p:cNvPr id="2050" name="Picture 2" descr="https://pbs.twimg.com/media/C8RXXKwWAAAjWZ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1237" y="2354262"/>
            <a:ext cx="4846638" cy="438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681515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17663164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84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Agenda</a:t>
            </a:r>
          </a:p>
        </p:txBody>
      </p:sp>
      <p:sp>
        <p:nvSpPr>
          <p:cNvPr id="7" name="Text Placeholder 6"/>
          <p:cNvSpPr>
            <a:spLocks noGrp="1"/>
          </p:cNvSpPr>
          <p:nvPr>
            <p:ph type="body" sz="quarter" idx="10"/>
          </p:nvPr>
        </p:nvSpPr>
        <p:spPr>
          <a:xfrm>
            <a:off x="274638" y="2072265"/>
            <a:ext cx="11125199" cy="3447098"/>
          </a:xfrm>
        </p:spPr>
        <p:txBody>
          <a:bodyPr/>
          <a:lstStyle/>
          <a:p>
            <a:r>
              <a:rPr lang="es-ES" dirty="0" err="1"/>
              <a:t>What</a:t>
            </a:r>
            <a:r>
              <a:rPr lang="es-ES" dirty="0"/>
              <a:t> are Azure </a:t>
            </a:r>
            <a:r>
              <a:rPr lang="es-ES" dirty="0" err="1"/>
              <a:t>Functions</a:t>
            </a:r>
            <a:r>
              <a:rPr lang="es-ES" dirty="0"/>
              <a:t>?</a:t>
            </a:r>
          </a:p>
          <a:p>
            <a:r>
              <a:rPr lang="en-US" dirty="0"/>
              <a:t>A</a:t>
            </a:r>
            <a:r>
              <a:rPr lang="es-ES" dirty="0" err="1"/>
              <a:t>natomy</a:t>
            </a:r>
            <a:r>
              <a:rPr lang="es-ES" dirty="0"/>
              <a:t> and </a:t>
            </a:r>
            <a:r>
              <a:rPr lang="es-ES" dirty="0" err="1"/>
              <a:t>Bindings</a:t>
            </a:r>
            <a:endParaRPr lang="es-ES" dirty="0"/>
          </a:p>
          <a:p>
            <a:r>
              <a:rPr lang="es-ES" dirty="0" err="1"/>
              <a:t>Testing</a:t>
            </a:r>
            <a:r>
              <a:rPr lang="es-ES" dirty="0"/>
              <a:t> Azure </a:t>
            </a:r>
            <a:r>
              <a:rPr lang="es-ES" dirty="0" err="1"/>
              <a:t>Functions</a:t>
            </a:r>
            <a:endParaRPr lang="es-ES" dirty="0"/>
          </a:p>
          <a:p>
            <a:endParaRPr lang="es-ES" dirty="0"/>
          </a:p>
          <a:p>
            <a:r>
              <a:rPr lang="es-ES"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What are Azure Functions?</a:t>
            </a:r>
          </a:p>
        </p:txBody>
      </p:sp>
    </p:spTree>
    <p:extLst>
      <p:ext uri="{BB962C8B-B14F-4D97-AF65-F5344CB8AC3E}">
        <p14:creationId xmlns:p14="http://schemas.microsoft.com/office/powerpoint/2010/main" val="4065067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type="body" sz="quarter" idx="10"/>
          </p:nvPr>
        </p:nvSpPr>
        <p:spPr>
          <a:xfrm>
            <a:off x="274638" y="2072264"/>
            <a:ext cx="4952999" cy="3682579"/>
          </a:xfrm>
        </p:spPr>
        <p:txBody>
          <a:bodyPr>
            <a:normAutofit fontScale="92500" lnSpcReduction="20000"/>
          </a:bodyPr>
          <a:lstStyle/>
          <a:p>
            <a:pPr marL="0" indent="0">
              <a:buNone/>
            </a:pPr>
            <a:r>
              <a:rPr lang="en-US" dirty="0"/>
              <a:t>Create a “serverless” event-driven experience that extends the existing Azure App Service platform by building “nanoservices” that can scale based on demand</a:t>
            </a:r>
          </a:p>
          <a:p>
            <a:pPr marL="0" indent="0">
              <a:buNone/>
            </a:pPr>
            <a:endParaRPr lang="en-US" dirty="0"/>
          </a:p>
        </p:txBody>
      </p:sp>
      <p:pic>
        <p:nvPicPr>
          <p:cNvPr id="6" name="Picture 5"/>
          <p:cNvPicPr>
            <a:picLocks noChangeAspect="1"/>
          </p:cNvPicPr>
          <p:nvPr/>
        </p:nvPicPr>
        <p:blipFill>
          <a:blip r:embed="rId3"/>
          <a:stretch>
            <a:fillRect/>
          </a:stretch>
        </p:blipFill>
        <p:spPr>
          <a:xfrm>
            <a:off x="5379297" y="1861968"/>
            <a:ext cx="6331392" cy="3892876"/>
          </a:xfrm>
          <a:prstGeom prst="rect">
            <a:avLst/>
          </a:prstGeom>
        </p:spPr>
      </p:pic>
    </p:spTree>
    <p:extLst>
      <p:ext uri="{BB962C8B-B14F-4D97-AF65-F5344CB8AC3E}">
        <p14:creationId xmlns:p14="http://schemas.microsoft.com/office/powerpoint/2010/main" val="27185153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C6Ory94XQAEzF1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662"/>
            <a:ext cx="12436475" cy="641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971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sp>
        <p:nvSpPr>
          <p:cNvPr id="40" name="Content Placeholder 2"/>
          <p:cNvSpPr>
            <a:spLocks noGrp="1"/>
          </p:cNvSpPr>
          <p:nvPr>
            <p:ph type="body" sz="quarter" idx="10"/>
          </p:nvPr>
        </p:nvSpPr>
        <p:spPr>
          <a:xfrm>
            <a:off x="274638" y="2072265"/>
            <a:ext cx="5257799" cy="3483316"/>
          </a:xfrm>
        </p:spPr>
        <p:txBody>
          <a:bodyPr>
            <a:normAutofit fontScale="77500" lnSpcReduction="20000"/>
          </a:bodyPr>
          <a:lstStyle/>
          <a:p>
            <a:pPr marL="0" indent="0">
              <a:buNone/>
            </a:pPr>
            <a:r>
              <a:rPr lang="en-US" dirty="0"/>
              <a:t>Create functions in JavaScript, C#, F# Python, and PHP, as well as scripting options such as Bash, Batch, and PowerShell, that can be triggered by virtually any event in Azure, 3rd party services, or on premise systems</a:t>
            </a:r>
          </a:p>
        </p:txBody>
      </p:sp>
      <p:grpSp>
        <p:nvGrpSpPr>
          <p:cNvPr id="3" name="Group 2"/>
          <p:cNvGrpSpPr/>
          <p:nvPr/>
        </p:nvGrpSpPr>
        <p:grpSpPr>
          <a:xfrm>
            <a:off x="5774039" y="1861968"/>
            <a:ext cx="5275141" cy="3693613"/>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spTree>
    <p:extLst>
      <p:ext uri="{BB962C8B-B14F-4D97-AF65-F5344CB8AC3E}">
        <p14:creationId xmlns:p14="http://schemas.microsoft.com/office/powerpoint/2010/main" val="30703962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sp>
        <p:nvSpPr>
          <p:cNvPr id="40" name="Content Placeholder 2"/>
          <p:cNvSpPr>
            <a:spLocks noGrp="1"/>
          </p:cNvSpPr>
          <p:nvPr>
            <p:ph type="body" sz="quarter" idx="10"/>
          </p:nvPr>
        </p:nvSpPr>
        <p:spPr>
          <a:xfrm>
            <a:off x="274638" y="2072264"/>
            <a:ext cx="7515008" cy="3834597"/>
          </a:xfrm>
        </p:spPr>
        <p:txBody>
          <a:bodyPr>
            <a:normAutofit fontScale="85000" lnSpcReduction="20000"/>
          </a:bodyPr>
          <a:lstStyle/>
          <a:p>
            <a:pPr marL="917985" indent="-571500">
              <a:buFont typeface="Arial" panose="020B0604020202020204" pitchFamily="34" charset="0"/>
              <a:buChar char="•"/>
            </a:pPr>
            <a:r>
              <a:rPr lang="en-US" dirty="0"/>
              <a:t>Timer-based processing</a:t>
            </a:r>
          </a:p>
          <a:p>
            <a:pPr marL="917985" indent="-571500">
              <a:buFont typeface="Arial" panose="020B0604020202020204" pitchFamily="34" charset="0"/>
              <a:buChar char="•"/>
            </a:pPr>
            <a:r>
              <a:rPr lang="en-US" dirty="0"/>
              <a:t>Azure service event processing</a:t>
            </a:r>
          </a:p>
          <a:p>
            <a:pPr marL="917985" indent="-571500">
              <a:buFont typeface="Arial" panose="020B0604020202020204" pitchFamily="34" charset="0"/>
              <a:buChar char="•"/>
            </a:pPr>
            <a:r>
              <a:rPr lang="en-US" dirty="0"/>
              <a:t>SaaS event processing </a:t>
            </a:r>
          </a:p>
          <a:p>
            <a:pPr marL="917985" indent="-571500">
              <a:buFont typeface="Arial" panose="020B0604020202020204" pitchFamily="34" charset="0"/>
              <a:buChar char="•"/>
            </a:pPr>
            <a:r>
              <a:rPr lang="en-US" dirty="0"/>
              <a:t>Serverless web application architectures</a:t>
            </a:r>
          </a:p>
          <a:p>
            <a:pPr marL="917985" indent="-571500">
              <a:buFont typeface="Arial" panose="020B0604020202020204" pitchFamily="34" charset="0"/>
              <a:buChar char="•"/>
            </a:pPr>
            <a:r>
              <a:rPr lang="en-US" dirty="0"/>
              <a:t>Serverless mobile </a:t>
            </a:r>
            <a:r>
              <a:rPr lang="en-US" dirty="0" err="1"/>
              <a:t>backends</a:t>
            </a:r>
            <a:endParaRPr lang="en-US" dirty="0"/>
          </a:p>
          <a:p>
            <a:pPr marL="917985" indent="-571500">
              <a:buFont typeface="Arial" panose="020B0604020202020204" pitchFamily="34" charset="0"/>
              <a:buChar char="•"/>
            </a:pPr>
            <a:r>
              <a:rPr lang="en-US" dirty="0"/>
              <a:t>Real-time stream processing</a:t>
            </a:r>
          </a:p>
          <a:p>
            <a:pPr marL="917985" indent="-571500">
              <a:buFont typeface="Arial" panose="020B0604020202020204" pitchFamily="34" charset="0"/>
              <a:buChar char="•"/>
            </a:pPr>
            <a:r>
              <a:rPr lang="en-US" dirty="0"/>
              <a:t>Real-time bot messaging</a:t>
            </a:r>
          </a:p>
        </p:txBody>
      </p:sp>
      <p:grpSp>
        <p:nvGrpSpPr>
          <p:cNvPr id="28" name="Group 27"/>
          <p:cNvGrpSpPr/>
          <p:nvPr/>
        </p:nvGrpSpPr>
        <p:grpSpPr>
          <a:xfrm>
            <a:off x="7910690" y="1724345"/>
            <a:ext cx="2978210" cy="4182516"/>
            <a:chOff x="7483600" y="1380375"/>
            <a:chExt cx="2920079" cy="4100878"/>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32"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24786"/>
              <a:chOff x="7483600" y="4037417"/>
              <a:chExt cx="2920079" cy="1424786"/>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Azure Storage</a:t>
                </a:r>
              </a:p>
            </p:txBody>
          </p:sp>
          <p:sp>
            <p:nvSpPr>
              <p:cNvPr id="37" name="Rectangle 36"/>
              <p:cNvSpPr/>
              <p:nvPr/>
            </p:nvSpPr>
            <p:spPr>
              <a:xfrm>
                <a:off x="9426699" y="4753588"/>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type="body" sz="quarter" idx="10"/>
          </p:nvPr>
        </p:nvSpPr>
        <p:spPr/>
        <p:txBody>
          <a:bodyPr>
            <a:normAutofit/>
          </a:bodyPr>
          <a:lstStyle/>
          <a:p>
            <a:pPr marL="0" indent="0">
              <a:buNone/>
            </a:pPr>
            <a:r>
              <a:rPr lang="en-US" dirty="0"/>
              <a:t>Function App templates are categorized into general areas of Timer, Data Processing, and </a:t>
            </a:r>
            <a:r>
              <a:rPr lang="en-US" dirty="0" err="1"/>
              <a:t>Webhook</a:t>
            </a:r>
            <a:r>
              <a:rPr lang="en-US" dirty="0"/>
              <a:t> &amp; API</a:t>
            </a:r>
          </a:p>
          <a:p>
            <a:pPr marL="0" indent="0">
              <a:buNone/>
            </a:pPr>
            <a:endParaRPr lang="en-US" dirty="0"/>
          </a:p>
        </p:txBody>
      </p:sp>
      <p:pic>
        <p:nvPicPr>
          <p:cNvPr id="4" name="Picture 3"/>
          <p:cNvPicPr>
            <a:picLocks noChangeAspect="1"/>
          </p:cNvPicPr>
          <p:nvPr/>
        </p:nvPicPr>
        <p:blipFill>
          <a:blip r:embed="rId3"/>
          <a:stretch>
            <a:fillRect/>
          </a:stretch>
        </p:blipFill>
        <p:spPr>
          <a:xfrm>
            <a:off x="1258686" y="3426758"/>
            <a:ext cx="4817361" cy="2965025"/>
          </a:xfrm>
          <a:prstGeom prst="rect">
            <a:avLst/>
          </a:prstGeom>
        </p:spPr>
      </p:pic>
      <p:sp>
        <p:nvSpPr>
          <p:cNvPr id="5" name="Content Placeholder 2"/>
          <p:cNvSpPr txBox="1">
            <a:spLocks/>
          </p:cNvSpPr>
          <p:nvPr/>
        </p:nvSpPr>
        <p:spPr>
          <a:xfrm>
            <a:off x="7133291" y="1724345"/>
            <a:ext cx="4665524" cy="4773793"/>
          </a:xfrm>
          <a:prstGeom prst="rect">
            <a:avLst/>
          </a:prstGeom>
        </p:spPr>
        <p:txBody>
          <a:bodyPr vert="horz" lIns="93260" tIns="46630" rIns="93260" bIns="4663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1067" indent="-349724"/>
            <a:r>
              <a:rPr lang="en-US" sz="3200" dirty="0" err="1">
                <a:gradFill>
                  <a:gsLst>
                    <a:gs pos="1250">
                      <a:schemeClr val="tx2"/>
                    </a:gs>
                    <a:gs pos="99000">
                      <a:schemeClr val="tx2"/>
                    </a:gs>
                  </a:gsLst>
                  <a:lin ang="5400000" scaled="0"/>
                </a:gradFill>
                <a:latin typeface="+mj-lt"/>
              </a:rPr>
              <a:t>BlobTrigger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EventHubTrigger</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Generic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GitHub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HTTPTrigger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QueueTrigger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ServiceBusQueueTrigger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ServiceBusTopicTrigger</a:t>
            </a:r>
            <a:endParaRPr lang="en-US" sz="3200" dirty="0">
              <a:gradFill>
                <a:gsLst>
                  <a:gs pos="1250">
                    <a:schemeClr val="tx2"/>
                  </a:gs>
                  <a:gs pos="99000">
                    <a:schemeClr val="tx2"/>
                  </a:gs>
                </a:gsLst>
                <a:lin ang="5400000" scaled="0"/>
              </a:gradFill>
              <a:latin typeface="+mj-lt"/>
            </a:endParaRPr>
          </a:p>
          <a:p>
            <a:pPr marL="701067" indent="-349724"/>
            <a:r>
              <a:rPr lang="en-US" sz="3200" dirty="0" err="1">
                <a:gradFill>
                  <a:gsLst>
                    <a:gs pos="1250">
                      <a:schemeClr val="tx2"/>
                    </a:gs>
                    <a:gs pos="99000">
                      <a:schemeClr val="tx2"/>
                    </a:gs>
                  </a:gsLst>
                  <a:lin ang="5400000" scaled="0"/>
                </a:gradFill>
                <a:latin typeface="+mj-lt"/>
              </a:rPr>
              <a:t>TimerTrigger</a:t>
            </a:r>
            <a:endParaRPr lang="en-US" sz="3200" dirty="0">
              <a:gradFill>
                <a:gsLst>
                  <a:gs pos="1250">
                    <a:schemeClr val="tx2"/>
                  </a:gs>
                  <a:gs pos="99000">
                    <a:schemeClr val="tx2"/>
                  </a:gs>
                </a:gsLst>
                <a:lin ang="5400000" scaled="0"/>
              </a:gradFill>
              <a:latin typeface="+mj-lt"/>
            </a:endParaRPr>
          </a:p>
          <a:p>
            <a:pPr marL="701067" indent="-349724"/>
            <a:r>
              <a:rPr lang="en-US" sz="3200" dirty="0">
                <a:gradFill>
                  <a:gsLst>
                    <a:gs pos="1250">
                      <a:schemeClr val="tx2"/>
                    </a:gs>
                    <a:gs pos="99000">
                      <a:schemeClr val="tx2"/>
                    </a:gs>
                  </a:gsLst>
                  <a:lin ang="5400000" scaled="0"/>
                </a:gradFill>
                <a:latin typeface="+mj-lt"/>
              </a:rPr>
              <a:t>Blank &amp; Experimental</a:t>
            </a:r>
          </a:p>
        </p:txBody>
      </p:sp>
    </p:spTree>
    <p:extLst>
      <p:ext uri="{BB962C8B-B14F-4D97-AF65-F5344CB8AC3E}">
        <p14:creationId xmlns:p14="http://schemas.microsoft.com/office/powerpoint/2010/main" val="2521880068"/>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1602</Words>
  <Application>Microsoft Office PowerPoint</Application>
  <PresentationFormat>Custom</PresentationFormat>
  <Paragraphs>166</Paragraphs>
  <Slides>22</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Light</vt:lpstr>
      <vt:lpstr>Wingdings</vt:lpstr>
      <vt:lpstr>Connect_2016_Template_Light</vt:lpstr>
      <vt:lpstr>Connect_2016_Template_Dark</vt:lpstr>
      <vt:lpstr>Azure Functions:     Hasta la Vista Server…</vt:lpstr>
      <vt:lpstr>¡Gracias!</vt:lpstr>
      <vt:lpstr>Agenda</vt:lpstr>
      <vt:lpstr>What are Azure Functions?</vt:lpstr>
      <vt:lpstr>Azure Functions</vt:lpstr>
      <vt:lpstr>PowerPoint Presentation</vt:lpstr>
      <vt:lpstr>Supported Languages and Tools</vt:lpstr>
      <vt:lpstr>Common Scenarios</vt:lpstr>
      <vt:lpstr>Function App Templates</vt:lpstr>
      <vt:lpstr>Timer Function Apps</vt:lpstr>
      <vt:lpstr>Data Processing Function Apps</vt:lpstr>
      <vt:lpstr>Webhook &amp; API Function Apps</vt:lpstr>
      <vt:lpstr>Azure Functions Anatomy and Bindings</vt:lpstr>
      <vt:lpstr>Anatomy of a Function</vt:lpstr>
      <vt:lpstr>Function Bindings</vt:lpstr>
      <vt:lpstr>Testing Azure Functions</vt:lpstr>
      <vt:lpstr>Testing Functions</vt:lpstr>
      <vt:lpstr>Demo</vt:lpstr>
      <vt:lpstr>Call to Action</vt:lpstr>
      <vt:lpstr>¡Gracias!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2017-04-13T17:32:56Z</dcterms:modified>
  <cp:category/>
</cp:coreProperties>
</file>